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tags/tag14.xml" ContentType="application/vnd.openxmlformats-officedocument.presentationml.tags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tags/tag15.xml" ContentType="application/vnd.openxmlformats-officedocument.presentationml.tags+xml"/>
  <Override PartName="/ppt/charts/chart4.xml" ContentType="application/vnd.openxmlformats-officedocument.drawingml.chart+xml"/>
  <Override PartName="/ppt/tags/tag1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831" r:id="rId2"/>
  </p:sldMasterIdLst>
  <p:sldIdLst>
    <p:sldId id="256" r:id="rId3"/>
    <p:sldId id="277" r:id="rId4"/>
    <p:sldId id="257" r:id="rId5"/>
    <p:sldId id="278" r:id="rId6"/>
    <p:sldId id="259" r:id="rId7"/>
    <p:sldId id="262" r:id="rId8"/>
    <p:sldId id="265" r:id="rId9"/>
    <p:sldId id="280" r:id="rId10"/>
    <p:sldId id="268" r:id="rId11"/>
    <p:sldId id="281" r:id="rId12"/>
    <p:sldId id="270" r:id="rId13"/>
    <p:sldId id="282" r:id="rId14"/>
    <p:sldId id="272" r:id="rId15"/>
    <p:sldId id="283" r:id="rId16"/>
    <p:sldId id="274" r:id="rId17"/>
    <p:sldId id="275" r:id="rId18"/>
    <p:sldId id="284" r:id="rId19"/>
    <p:sldId id="285" r:id="rId20"/>
  </p:sldIdLst>
  <p:sldSz cx="9144000" cy="6858000" type="screen4x3"/>
  <p:notesSz cx="6858000" cy="9144000"/>
  <p:custDataLst>
    <p:tags r:id="rId21"/>
  </p:custDataLst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0" autoAdjust="0"/>
    <p:restoredTop sz="94660"/>
  </p:normalViewPr>
  <p:slideViewPr>
    <p:cSldViewPr>
      <p:cViewPr varScale="1">
        <p:scale>
          <a:sx n="68" d="100"/>
          <a:sy n="68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8;&#1072;&#1073;&#1083;&#1080;&#1094;&#1110;,%20&#1075;&#1088;&#1072;&#1092;&#1110;&#1082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8;&#1072;&#1073;&#1083;&#1080;&#1094;&#1110;,%20&#1075;&#1088;&#1072;&#1092;&#1110;&#1082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mofalmm\Documents\&#1058;&#1072;&#1073;&#1083;&#1080;&#1094;&#1110;,%20&#1075;&#1088;&#1072;&#1092;&#1110;&#1082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mofalmm\Documents\&#1058;&#1072;&#1073;&#1083;&#1080;&#1094;&#1110;,%20&#1075;&#1088;&#1072;&#1092;&#1110;&#1082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mofalmm\Documents\&#1058;&#1072;&#1073;&#1083;&#1080;&#1094;&#1110;,%20&#1075;&#1088;&#1072;&#1092;&#1110;&#1082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mofalmm\Documents\&#1058;&#1072;&#1073;&#1083;&#1080;&#1094;&#1110;,%20&#1075;&#1088;&#1072;&#1092;&#1110;&#1082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mofalmm\Documents\&#1058;&#1072;&#1073;&#1083;&#1080;&#1094;&#1110;,%20&#1075;&#1088;&#1072;&#1092;&#1110;&#1082;&#108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mofalmm\Documents\&#1058;&#1072;&#1073;&#1083;&#1080;&#1094;&#1110;,%20&#1075;&#1088;&#1072;&#1092;&#1110;&#1082;&#108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mofalmm\Documents\&#1058;&#1072;&#1073;&#1083;&#1080;&#1094;&#1110;,%20&#1075;&#1088;&#1072;&#1092;&#1110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autoTitleDeleted val="1"/>
    <c:plotArea>
      <c:layout>
        <c:manualLayout>
          <c:layoutTarget val="inner"/>
          <c:xMode val="edge"/>
          <c:yMode val="edge"/>
          <c:x val="7.2552562508633817E-2"/>
          <c:y val="3.4696628879648111E-2"/>
          <c:w val="0.92488713910761156"/>
          <c:h val="0.87211011014232953"/>
        </c:manualLayout>
      </c:layout>
      <c:barChart>
        <c:barDir val="col"/>
        <c:grouping val="clustered"/>
        <c:ser>
          <c:idx val="0"/>
          <c:order val="0"/>
          <c:tx>
            <c:strRef>
              <c:f>Лист1!$A$16</c:f>
              <c:strCache>
                <c:ptCount val="1"/>
                <c:pt idx="0">
                  <c:v>Загальна кількість первинних скарг</c:v>
                </c:pt>
              </c:strCache>
            </c:strRef>
          </c:tx>
          <c:spPr>
            <a:solidFill>
              <a:schemeClr val="accent1"/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dLbl>
              <c:idx val="2"/>
              <c:layout>
                <c:manualLayout>
                  <c:x val="0"/>
                  <c:y val="-2.760741863788769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8.2815734989648056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Лист1!$B$15:$F$15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І півріччя 2015</c:v>
                </c:pt>
              </c:strCache>
            </c:strRef>
          </c:cat>
          <c:val>
            <c:numRef>
              <c:f>Лист1!$B$16:$F$16</c:f>
              <c:numCache>
                <c:formatCode>General</c:formatCode>
                <c:ptCount val="5"/>
                <c:pt idx="0">
                  <c:v>12465</c:v>
                </c:pt>
                <c:pt idx="1">
                  <c:v>10673</c:v>
                </c:pt>
                <c:pt idx="2">
                  <c:v>9613</c:v>
                </c:pt>
                <c:pt idx="3">
                  <c:v>9353</c:v>
                </c:pt>
                <c:pt idx="4">
                  <c:v>5060</c:v>
                </c:pt>
              </c:numCache>
            </c:numRef>
          </c:val>
        </c:ser>
        <c:dLbls/>
        <c:gapWidth val="90"/>
        <c:axId val="184605312"/>
        <c:axId val="195301760"/>
      </c:barChart>
      <c:catAx>
        <c:axId val="18460531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5301760"/>
        <c:crosses val="autoZero"/>
        <c:auto val="1"/>
        <c:lblAlgn val="ctr"/>
        <c:lblOffset val="100"/>
      </c:catAx>
      <c:valAx>
        <c:axId val="195301760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</a:ln>
          </c:spPr>
        </c:majorGridlines>
        <c:numFmt formatCode="General" sourceLinked="1"/>
        <c:tickLblPos val="nextTo"/>
        <c:crossAx val="184605312"/>
        <c:crosses val="autoZero"/>
        <c:crossBetween val="between"/>
      </c:valAx>
      <c:spPr>
        <a:solidFill>
          <a:srgbClr val="F6F6F8"/>
        </a:solidFill>
      </c:spPr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6.2921121701892527E-2"/>
          <c:y val="2.8824104461690772E-2"/>
          <c:w val="0.62479817654372205"/>
          <c:h val="0.85758272022791848"/>
        </c:manualLayout>
      </c:layout>
      <c:bar3DChart>
        <c:barDir val="col"/>
        <c:grouping val="stacked"/>
        <c:ser>
          <c:idx val="1"/>
          <c:order val="0"/>
          <c:tx>
            <c:strRef>
              <c:f>Лист1!$A$78</c:f>
              <c:strCache>
                <c:ptCount val="1"/>
                <c:pt idx="0">
                  <c:v>Рішення про притягнення до дисциплінарної відповідальності </c:v>
                </c:pt>
              </c:strCache>
            </c:strRef>
          </c:tx>
          <c:spPr>
            <a:solidFill>
              <a:schemeClr val="accent2"/>
            </a:solidFill>
            <a:ln w="31800" cap="flat" cmpd="sng" algn="ctr">
              <a:solidFill>
                <a:schemeClr val="lt1"/>
              </a:solidFill>
              <a:prstDash val="solid"/>
            </a:ln>
            <a:effectLst>
              <a:outerShdw blurRad="50800" dist="25000" dir="5400000" rotWithShape="0">
                <a:schemeClr val="accent2">
                  <a:shade val="30000"/>
                  <a:satMod val="150000"/>
                  <a:alpha val="38000"/>
                </a:scheme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Лист1!$B$76:$F$76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І півріччя 2015</c:v>
                </c:pt>
              </c:strCache>
            </c:strRef>
          </c:cat>
          <c:val>
            <c:numRef>
              <c:f>Лист1!$B$78:$F$78</c:f>
              <c:numCache>
                <c:formatCode>General</c:formatCode>
                <c:ptCount val="5"/>
                <c:pt idx="0">
                  <c:v>118</c:v>
                </c:pt>
                <c:pt idx="1">
                  <c:v>138</c:v>
                </c:pt>
                <c:pt idx="2">
                  <c:v>104</c:v>
                </c:pt>
                <c:pt idx="3">
                  <c:v>19</c:v>
                </c:pt>
                <c:pt idx="4">
                  <c:v>27</c:v>
                </c:pt>
              </c:numCache>
            </c:numRef>
          </c:val>
        </c:ser>
        <c:dLbls/>
        <c:shape val="box"/>
        <c:axId val="195347200"/>
        <c:axId val="195348736"/>
        <c:axId val="0"/>
      </c:bar3DChart>
      <c:catAx>
        <c:axId val="19534720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5348736"/>
        <c:crosses val="autoZero"/>
        <c:auto val="1"/>
        <c:lblAlgn val="ctr"/>
        <c:lblOffset val="100"/>
      </c:catAx>
      <c:valAx>
        <c:axId val="195348736"/>
        <c:scaling>
          <c:orientation val="minMax"/>
        </c:scaling>
        <c:axPos val="l"/>
        <c:majorGridlines/>
        <c:numFmt formatCode="General" sourceLinked="1"/>
        <c:tickLblPos val="nextTo"/>
        <c:crossAx val="195347200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7"/>
  <c:chart>
    <c:plotArea>
      <c:layout/>
      <c:barChart>
        <c:barDir val="bar"/>
        <c:grouping val="clustered"/>
        <c:ser>
          <c:idx val="0"/>
          <c:order val="0"/>
          <c:tx>
            <c:v>2011</c:v>
          </c:tx>
          <c:spPr>
            <a:solidFill>
              <a:schemeClr val="accent4"/>
            </a:solidFill>
            <a:ln w="34925" cap="flat" cmpd="sng" algn="ctr">
              <a:solidFill>
                <a:schemeClr val="lt1"/>
              </a:solidFill>
              <a:prstDash val="solid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c:spPr>
          <c:dLbls>
            <c:dLbl>
              <c:idx val="0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1612896233964823E-3"/>
                  <c:y val="5.0819452657012464E-1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Лист1!$A$163:$A$169</c:f>
              <c:strCache>
                <c:ptCount val="7"/>
                <c:pt idx="0">
                  <c:v>до 5 років</c:v>
                </c:pt>
                <c:pt idx="1">
                  <c:v>від 5 до 9 років</c:v>
                </c:pt>
                <c:pt idx="2">
                  <c:v>від 10 до 14 років</c:v>
                </c:pt>
                <c:pt idx="3">
                  <c:v>від 15 до 19 років</c:v>
                </c:pt>
                <c:pt idx="4">
                  <c:v>від 20 до 24 років</c:v>
                </c:pt>
                <c:pt idx="5">
                  <c:v>від 25 до 29 років</c:v>
                </c:pt>
                <c:pt idx="6">
                  <c:v>від 30</c:v>
                </c:pt>
              </c:strCache>
            </c:strRef>
          </c:cat>
          <c:val>
            <c:numRef>
              <c:f>Лист1!$B$163:$B$169</c:f>
              <c:numCache>
                <c:formatCode>General</c:formatCode>
                <c:ptCount val="7"/>
                <c:pt idx="0">
                  <c:v>26</c:v>
                </c:pt>
                <c:pt idx="1">
                  <c:v>31</c:v>
                </c:pt>
                <c:pt idx="2">
                  <c:v>18</c:v>
                </c:pt>
                <c:pt idx="3">
                  <c:v>25</c:v>
                </c:pt>
                <c:pt idx="4">
                  <c:v>14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v>2012</c:v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Лист1!$A$163:$A$169</c:f>
              <c:strCache>
                <c:ptCount val="7"/>
                <c:pt idx="0">
                  <c:v>до 5 років</c:v>
                </c:pt>
                <c:pt idx="1">
                  <c:v>від 5 до 9 років</c:v>
                </c:pt>
                <c:pt idx="2">
                  <c:v>від 10 до 14 років</c:v>
                </c:pt>
                <c:pt idx="3">
                  <c:v>від 15 до 19 років</c:v>
                </c:pt>
                <c:pt idx="4">
                  <c:v>від 20 до 24 років</c:v>
                </c:pt>
                <c:pt idx="5">
                  <c:v>від 25 до 29 років</c:v>
                </c:pt>
                <c:pt idx="6">
                  <c:v>від 30</c:v>
                </c:pt>
              </c:strCache>
            </c:strRef>
          </c:cat>
          <c:val>
            <c:numRef>
              <c:f>Лист1!$C$163:$C$169</c:f>
              <c:numCache>
                <c:formatCode>General</c:formatCode>
                <c:ptCount val="7"/>
                <c:pt idx="0">
                  <c:v>17</c:v>
                </c:pt>
                <c:pt idx="1">
                  <c:v>32</c:v>
                </c:pt>
                <c:pt idx="2">
                  <c:v>33</c:v>
                </c:pt>
                <c:pt idx="3">
                  <c:v>33</c:v>
                </c:pt>
                <c:pt idx="4">
                  <c:v>10</c:v>
                </c:pt>
                <c:pt idx="5">
                  <c:v>10</c:v>
                </c:pt>
                <c:pt idx="6">
                  <c:v>3</c:v>
                </c:pt>
              </c:numCache>
            </c:numRef>
          </c:val>
        </c:ser>
        <c:ser>
          <c:idx val="2"/>
          <c:order val="2"/>
          <c:tx>
            <c:v>2013</c:v>
          </c:tx>
          <c:spPr>
            <a:gradFill rotWithShape="1">
              <a:gsLst>
                <a:gs pos="0">
                  <a:schemeClr val="accent6">
                    <a:shade val="63000"/>
                    <a:satMod val="165000"/>
                  </a:schemeClr>
                </a:gs>
                <a:gs pos="30000">
                  <a:schemeClr val="accent6">
                    <a:shade val="58000"/>
                    <a:satMod val="165000"/>
                  </a:schemeClr>
                </a:gs>
                <a:gs pos="75000">
                  <a:schemeClr val="accent6">
                    <a:shade val="30000"/>
                    <a:satMod val="175000"/>
                  </a:schemeClr>
                </a:gs>
                <a:gs pos="100000">
                  <a:schemeClr val="accent6">
                    <a:shade val="15000"/>
                    <a:satMod val="175000"/>
                  </a:schemeClr>
                </a:gs>
              </a:gsLst>
              <a:path path="circle">
                <a:fillToRect l="5000" t="100000" r="120000" b="10000"/>
              </a:path>
            </a:gradFill>
            <a:ln w="12700" cap="flat" cmpd="sng" algn="ctr">
              <a:solidFill>
                <a:schemeClr val="accent6">
                  <a:shade val="70000"/>
                  <a:satMod val="150000"/>
                </a:schemeClr>
              </a:solidFill>
              <a:prstDash val="solid"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c:spPr>
          <c:dPt>
            <c:idx val="3"/>
            <c:spPr>
              <a:solidFill>
                <a:schemeClr val="accent5"/>
              </a:solidFill>
              <a:ln w="25400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Лист1!$A$163:$A$169</c:f>
              <c:strCache>
                <c:ptCount val="7"/>
                <c:pt idx="0">
                  <c:v>до 5 років</c:v>
                </c:pt>
                <c:pt idx="1">
                  <c:v>від 5 до 9 років</c:v>
                </c:pt>
                <c:pt idx="2">
                  <c:v>від 10 до 14 років</c:v>
                </c:pt>
                <c:pt idx="3">
                  <c:v>від 15 до 19 років</c:v>
                </c:pt>
                <c:pt idx="4">
                  <c:v>від 20 до 24 років</c:v>
                </c:pt>
                <c:pt idx="5">
                  <c:v>від 25 до 29 років</c:v>
                </c:pt>
                <c:pt idx="6">
                  <c:v>від 30</c:v>
                </c:pt>
              </c:strCache>
            </c:strRef>
          </c:cat>
          <c:val>
            <c:numRef>
              <c:f>Лист1!$D$163:$D$169</c:f>
              <c:numCache>
                <c:formatCode>General</c:formatCode>
                <c:ptCount val="7"/>
                <c:pt idx="0">
                  <c:v>19</c:v>
                </c:pt>
                <c:pt idx="1">
                  <c:v>16</c:v>
                </c:pt>
                <c:pt idx="2">
                  <c:v>29</c:v>
                </c:pt>
                <c:pt idx="3">
                  <c:v>11</c:v>
                </c:pt>
                <c:pt idx="4">
                  <c:v>22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</c:ser>
        <c:dLbls/>
        <c:gapWidth val="89"/>
        <c:axId val="196216320"/>
        <c:axId val="196217856"/>
      </c:barChart>
      <c:catAx>
        <c:axId val="196216320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6217856"/>
        <c:crosses val="autoZero"/>
        <c:auto val="1"/>
        <c:lblAlgn val="ctr"/>
        <c:lblOffset val="100"/>
      </c:catAx>
      <c:valAx>
        <c:axId val="196217856"/>
        <c:scaling>
          <c:orientation val="minMax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tickLblPos val="nextTo"/>
        <c:crossAx val="196216320"/>
        <c:crosses val="autoZero"/>
        <c:crossBetween val="between"/>
      </c:valAx>
      <c:spPr>
        <a:solidFill>
          <a:srgbClr val="FFFFFB"/>
        </a:solidFill>
      </c:spPr>
    </c:plotArea>
    <c:legend>
      <c:legendPos val="r"/>
      <c:layout>
        <c:manualLayout>
          <c:xMode val="edge"/>
          <c:yMode val="edge"/>
          <c:x val="0.8856878121078211"/>
          <c:y val="0.29452697638297953"/>
          <c:w val="0.10398953735559698"/>
          <c:h val="0.28066172711886883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view3D>
      <c:rAngAx val="1"/>
    </c:view3D>
    <c:floor>
      <c:spPr>
        <a:solidFill>
          <a:schemeClr val="bg1"/>
        </a:solidFill>
      </c:spPr>
    </c:floor>
    <c:sideWall>
      <c:spPr>
        <a:solidFill>
          <a:srgbClr val="F2F2F2"/>
        </a:solidFill>
      </c:spPr>
    </c:sideWall>
    <c:backWall>
      <c:spPr>
        <a:solidFill>
          <a:srgbClr val="F2F2F2"/>
        </a:solidFill>
      </c:spPr>
    </c:backWall>
    <c:plotArea>
      <c:layout>
        <c:manualLayout>
          <c:layoutTarget val="inner"/>
          <c:xMode val="edge"/>
          <c:yMode val="edge"/>
          <c:x val="0.32347216466362777"/>
          <c:y val="4.1925970126095662E-2"/>
          <c:w val="0.57219975134687151"/>
          <c:h val="0.88800525230066718"/>
        </c:manualLayout>
      </c:layout>
      <c:bar3DChart>
        <c:barDir val="bar"/>
        <c:grouping val="clustered"/>
        <c:ser>
          <c:idx val="0"/>
          <c:order val="0"/>
          <c:tx>
            <c:v>2011</c:v>
          </c:tx>
          <c:spPr>
            <a:solidFill>
              <a:srgbClr val="7AABD4"/>
            </a:solidFill>
            <a:ln>
              <a:noFill/>
            </a:ln>
          </c:spPr>
          <c:cat>
            <c:strRef>
              <c:f>Лист1!$A$264:$A$269</c:f>
              <c:strCache>
                <c:ptCount val="6"/>
                <c:pt idx="0">
                  <c:v>немає інформації</c:v>
                </c:pt>
                <c:pt idx="1">
                  <c:v>від 60 років</c:v>
                </c:pt>
                <c:pt idx="2">
                  <c:v>від 50 до 59 років</c:v>
                </c:pt>
                <c:pt idx="3">
                  <c:v>від 40 до 49 років</c:v>
                </c:pt>
                <c:pt idx="4">
                  <c:v>від 30 до 39 років</c:v>
                </c:pt>
                <c:pt idx="5">
                  <c:v>до 30 років</c:v>
                </c:pt>
              </c:strCache>
            </c:strRef>
          </c:cat>
          <c:val>
            <c:numRef>
              <c:f>Лист1!$B$264:$B$269</c:f>
              <c:numCache>
                <c:formatCode>General</c:formatCode>
                <c:ptCount val="6"/>
                <c:pt idx="0">
                  <c:v>11</c:v>
                </c:pt>
                <c:pt idx="1">
                  <c:v>4</c:v>
                </c:pt>
                <c:pt idx="2">
                  <c:v>31</c:v>
                </c:pt>
                <c:pt idx="3">
                  <c:v>42</c:v>
                </c:pt>
                <c:pt idx="4">
                  <c:v>29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v>2012</c:v>
          </c:tx>
          <c:spPr>
            <a:solidFill>
              <a:srgbClr val="DFE4F5"/>
            </a:solidFill>
            <a:ln>
              <a:solidFill>
                <a:srgbClr val="868686"/>
              </a:solidFill>
            </a:ln>
          </c:spPr>
          <c:cat>
            <c:strRef>
              <c:f>Лист1!$A$264:$A$269</c:f>
              <c:strCache>
                <c:ptCount val="6"/>
                <c:pt idx="0">
                  <c:v>немає інформації</c:v>
                </c:pt>
                <c:pt idx="1">
                  <c:v>від 60 років</c:v>
                </c:pt>
                <c:pt idx="2">
                  <c:v>від 50 до 59 років</c:v>
                </c:pt>
                <c:pt idx="3">
                  <c:v>від 40 до 49 років</c:v>
                </c:pt>
                <c:pt idx="4">
                  <c:v>від 30 до 39 років</c:v>
                </c:pt>
                <c:pt idx="5">
                  <c:v>до 30 років</c:v>
                </c:pt>
              </c:strCache>
            </c:strRef>
          </c:cat>
          <c:val>
            <c:numRef>
              <c:f>Лист1!$C$264:$C$269</c:f>
              <c:numCache>
                <c:formatCode>General</c:formatCode>
                <c:ptCount val="6"/>
                <c:pt idx="0">
                  <c:v>15</c:v>
                </c:pt>
                <c:pt idx="1">
                  <c:v>8</c:v>
                </c:pt>
                <c:pt idx="2">
                  <c:v>41</c:v>
                </c:pt>
                <c:pt idx="3">
                  <c:v>38</c:v>
                </c:pt>
                <c:pt idx="4">
                  <c:v>36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v>2013</c:v>
          </c:tx>
          <c:spPr>
            <a:solidFill>
              <a:srgbClr val="EDC1FF"/>
            </a:solidFill>
            <a:ln>
              <a:noFill/>
            </a:ln>
          </c:spPr>
          <c:cat>
            <c:strRef>
              <c:f>Лист1!$A$264:$A$269</c:f>
              <c:strCache>
                <c:ptCount val="6"/>
                <c:pt idx="0">
                  <c:v>немає інформації</c:v>
                </c:pt>
                <c:pt idx="1">
                  <c:v>від 60 років</c:v>
                </c:pt>
                <c:pt idx="2">
                  <c:v>від 50 до 59 років</c:v>
                </c:pt>
                <c:pt idx="3">
                  <c:v>від 40 до 49 років</c:v>
                </c:pt>
                <c:pt idx="4">
                  <c:v>від 30 до 39 років</c:v>
                </c:pt>
                <c:pt idx="5">
                  <c:v>до 30 років</c:v>
                </c:pt>
              </c:strCache>
            </c:strRef>
          </c:cat>
          <c:val>
            <c:numRef>
              <c:f>Лист1!$D$264:$D$269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35</c:v>
                </c:pt>
                <c:pt idx="3">
                  <c:v>29</c:v>
                </c:pt>
                <c:pt idx="4">
                  <c:v>28</c:v>
                </c:pt>
                <c:pt idx="5">
                  <c:v>1</c:v>
                </c:pt>
              </c:numCache>
            </c:numRef>
          </c:val>
        </c:ser>
        <c:dLbls/>
        <c:gapWidth val="85"/>
        <c:gapDepth val="330"/>
        <c:shape val="box"/>
        <c:axId val="196265856"/>
        <c:axId val="196267392"/>
        <c:axId val="0"/>
      </c:bar3DChart>
      <c:catAx>
        <c:axId val="196265856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6267392"/>
        <c:crosses val="autoZero"/>
        <c:auto val="1"/>
        <c:lblAlgn val="ctr"/>
        <c:lblOffset val="100"/>
      </c:catAx>
      <c:valAx>
        <c:axId val="196267392"/>
        <c:scaling>
          <c:orientation val="minMax"/>
        </c:scaling>
        <c:axPos val="b"/>
        <c:majorGridlines/>
        <c:numFmt formatCode="General" sourceLinked="1"/>
        <c:tickLblPos val="nextTo"/>
        <c:crossAx val="196265856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88621204586268776"/>
          <c:y val="0.21298681684086995"/>
          <c:w val="0.102630335681724"/>
          <c:h val="0.53637160439876064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chart>
    <c:plotArea>
      <c:layout>
        <c:manualLayout>
          <c:layoutTarget val="inner"/>
          <c:xMode val="edge"/>
          <c:yMode val="edge"/>
          <c:x val="6.2921121701892527E-2"/>
          <c:y val="2.6560899655887094E-2"/>
          <c:w val="0.62552106644564165"/>
          <c:h val="0.89679883170067165"/>
        </c:manualLayout>
      </c:layout>
      <c:barChart>
        <c:barDir val="col"/>
        <c:grouping val="clustered"/>
        <c:ser>
          <c:idx val="0"/>
          <c:order val="0"/>
          <c:tx>
            <c:strRef>
              <c:f>Лист1!$A$346</c:f>
              <c:strCache>
                <c:ptCount val="1"/>
                <c:pt idx="0">
                  <c:v>судді місцевих судів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4000"/>
                  </a:schemeClr>
                </a:gs>
                <a:gs pos="49000">
                  <a:schemeClr val="accent2">
                    <a:tint val="96000"/>
                    <a:shade val="84000"/>
                    <a:satMod val="110000"/>
                  </a:schemeClr>
                </a:gs>
                <a:gs pos="49100">
                  <a:schemeClr val="accent2">
                    <a:shade val="55000"/>
                    <a:satMod val="150000"/>
                  </a:schemeClr>
                </a:gs>
                <a:gs pos="92000">
                  <a:schemeClr val="accent2">
                    <a:tint val="98000"/>
                    <a:shade val="90000"/>
                    <a:satMod val="128000"/>
                  </a:schemeClr>
                </a:gs>
                <a:gs pos="100000">
                  <a:schemeClr val="accent2"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 w="11430" cap="flat" cmpd="sng" algn="ctr">
              <a:solidFill>
                <a:schemeClr val="accent2"/>
              </a:solidFill>
              <a:prstDash val="solid"/>
            </a:ln>
            <a:effectLst>
              <a:outerShdw blurRad="39000" dist="25400" dir="5400000" rotWithShape="0">
                <a:schemeClr val="accent2">
                  <a:shade val="33000"/>
                  <a:alpha val="83000"/>
                </a:schemeClr>
              </a:outerShdw>
            </a:effectLst>
          </c:spPr>
          <c:dPt>
            <c:idx val="0"/>
            <c:spPr>
              <a:solidFill>
                <a:schemeClr val="accent2"/>
              </a:solidFill>
              <a:ln w="4000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4000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solidFill>
                <a:schemeClr val="accent2"/>
              </a:solidFill>
              <a:ln w="4000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Lbls>
            <c:dLbl>
              <c:idx val="0"/>
              <c:layout>
                <c:manualLayout>
                  <c:x val="9.8039200549760747E-3"/>
                  <c:y val="0.59857482185273025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8431360439808594E-3"/>
                  <c:y val="0.69358669833729159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764704065971368E-2"/>
                  <c:y val="0.5003958828186856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Лист1!$B$345:$D$345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Лист1!$B$346:$D$346</c:f>
              <c:numCache>
                <c:formatCode>General</c:formatCode>
                <c:ptCount val="3"/>
                <c:pt idx="0">
                  <c:v>118</c:v>
                </c:pt>
                <c:pt idx="1">
                  <c:v>134</c:v>
                </c:pt>
                <c:pt idx="2">
                  <c:v>97</c:v>
                </c:pt>
              </c:numCache>
            </c:numRef>
          </c:val>
        </c:ser>
        <c:ser>
          <c:idx val="1"/>
          <c:order val="1"/>
          <c:tx>
            <c:strRef>
              <c:f>Лист1!$A$347</c:f>
              <c:strCache>
                <c:ptCount val="1"/>
                <c:pt idx="0">
                  <c:v>судді апеляційних судів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74000"/>
                  </a:schemeClr>
                </a:gs>
                <a:gs pos="49000">
                  <a:schemeClr val="accent6">
                    <a:tint val="96000"/>
                    <a:shade val="84000"/>
                    <a:satMod val="110000"/>
                  </a:schemeClr>
                </a:gs>
                <a:gs pos="49100">
                  <a:schemeClr val="accent6">
                    <a:shade val="55000"/>
                    <a:satMod val="150000"/>
                  </a:schemeClr>
                </a:gs>
                <a:gs pos="92000">
                  <a:schemeClr val="accent6">
                    <a:tint val="98000"/>
                    <a:shade val="90000"/>
                    <a:satMod val="128000"/>
                  </a:schemeClr>
                </a:gs>
                <a:gs pos="100000">
                  <a:schemeClr val="accent6"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9000" dist="25400" dir="5400000" rotWithShape="0">
                <a:schemeClr val="accent6">
                  <a:shade val="33000"/>
                  <a:alpha val="83000"/>
                </a:schemeClr>
              </a:outerShdw>
            </a:effectLst>
            <a:scene3d>
              <a:camera prst="orthographicFront" fov="0">
                <a:rot lat="0" lon="0" rev="0"/>
              </a:camera>
              <a:lightRig rig="contrasting" dir="t">
                <a:rot lat="0" lon="0" rev="1500000"/>
              </a:lightRig>
            </a:scene3d>
            <a:sp3d extrusionH="127000" prstMaterial="powder">
              <a:bevelT w="50800" h="63500"/>
            </a:sp3d>
          </c:spPr>
          <c:dLbls>
            <c:dLbl>
              <c:idx val="0"/>
              <c:layout>
                <c:manualLayout>
                  <c:x val="1.1764704065971297E-2"/>
                  <c:y val="1.583531274742664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725488076966509E-2"/>
                  <c:y val="3.483743866933500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764704065971368E-2"/>
                  <c:y val="4.750593824228040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Лист1!$B$345:$D$345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Лист1!$B$347:$D$347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7</c:v>
                </c:pt>
              </c:numCache>
            </c:numRef>
          </c:val>
        </c:ser>
        <c:dLbls/>
        <c:gapWidth val="43"/>
        <c:axId val="196401024"/>
        <c:axId val="196402560"/>
      </c:barChart>
      <c:catAx>
        <c:axId val="196401024"/>
        <c:scaling>
          <c:orientation val="minMax"/>
        </c:scaling>
        <c:axPos val="b"/>
        <c:numFmt formatCode="General" sourceLinked="1"/>
        <c:tickLblPos val="nextTo"/>
        <c:crossAx val="196402560"/>
        <c:crosses val="autoZero"/>
        <c:auto val="1"/>
        <c:lblAlgn val="ctr"/>
        <c:lblOffset val="100"/>
      </c:catAx>
      <c:valAx>
        <c:axId val="196402560"/>
        <c:scaling>
          <c:orientation val="minMax"/>
        </c:scaling>
        <c:axPos val="l"/>
        <c:majorGridlines/>
        <c:numFmt formatCode="General" sourceLinked="1"/>
        <c:tickLblPos val="nextTo"/>
        <c:crossAx val="196401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622862273794718"/>
          <c:y val="0.28535739619917982"/>
          <c:w val="0.27347188838237341"/>
          <c:h val="0.44604466023664252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solidFill>
      <a:srgbClr val="F5F5F5"/>
    </a:solidFill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view3D>
      <c:rAngAx val="1"/>
    </c:view3D>
    <c:floor>
      <c:spPr>
        <a:solidFill>
          <a:prstClr val="white">
            <a:lumMod val="95000"/>
          </a:prstClr>
        </a:solidFill>
      </c:spPr>
    </c:floor>
    <c:sideWall>
      <c:spPr>
        <a:solidFill>
          <a:srgbClr val="EEF8F3"/>
        </a:solidFill>
      </c:spPr>
    </c:sideWall>
    <c:backWall>
      <c:spPr>
        <a:solidFill>
          <a:srgbClr val="EEF8F3"/>
        </a:solidFill>
      </c:spPr>
    </c:backWall>
    <c:plotArea>
      <c:layout/>
      <c:bar3DChart>
        <c:barDir val="col"/>
        <c:grouping val="percentStacked"/>
        <c:ser>
          <c:idx val="0"/>
          <c:order val="0"/>
          <c:tx>
            <c:strRef>
              <c:f>Лист1!$A$397</c:f>
              <c:strCache>
                <c:ptCount val="1"/>
                <c:pt idx="0">
                  <c:v>загальні суди</c:v>
                </c:pt>
              </c:strCache>
            </c:strRef>
          </c:tx>
          <c:spPr>
            <a:solidFill>
              <a:srgbClr val="C78477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Лист1!$B$396:$D$396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Лист1!$B$397:$D$397</c:f>
              <c:numCache>
                <c:formatCode>General</c:formatCode>
                <c:ptCount val="3"/>
                <c:pt idx="0">
                  <c:v>115</c:v>
                </c:pt>
                <c:pt idx="1">
                  <c:v>134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Лист1!$A$398</c:f>
              <c:strCache>
                <c:ptCount val="1"/>
                <c:pt idx="0">
                  <c:v>адміністративні суди</c:v>
                </c:pt>
              </c:strCache>
            </c:strRef>
          </c:tx>
          <c:spPr>
            <a:solidFill>
              <a:srgbClr val="E1BCB5"/>
            </a:solidFill>
          </c:spPr>
          <c:dLbls>
            <c:dLbl>
              <c:idx val="0"/>
              <c:layout>
                <c:manualLayout>
                  <c:x val="4.2666666666666773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Лист1!$B$396:$D$396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Лист1!$B$398:$D$398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Лист1!$A$399</c:f>
              <c:strCache>
                <c:ptCount val="1"/>
                <c:pt idx="0">
                  <c:v>господарські суди</c:v>
                </c:pt>
              </c:strCache>
            </c:strRef>
          </c:tx>
          <c:spPr>
            <a:solidFill>
              <a:srgbClr val="F8F0EE"/>
            </a:solidFill>
          </c:spPr>
          <c:dLbls>
            <c:dLbl>
              <c:idx val="0"/>
              <c:layout>
                <c:manualLayout>
                  <c:x val="2.2718243276084692E-2"/>
                  <c:y val="-3.522854829517266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Лист1!$B$396:$D$396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Лист1!$B$399:$D$399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/>
        <c:shape val="cylinder"/>
        <c:axId val="196001152"/>
        <c:axId val="196015232"/>
        <c:axId val="0"/>
      </c:bar3DChart>
      <c:catAx>
        <c:axId val="1960011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96015232"/>
        <c:crosses val="autoZero"/>
        <c:auto val="1"/>
        <c:lblAlgn val="ctr"/>
        <c:lblOffset val="100"/>
      </c:catAx>
      <c:valAx>
        <c:axId val="196015232"/>
        <c:scaling>
          <c:orientation val="minMax"/>
        </c:scaling>
        <c:axPos val="l"/>
        <c:majorGridlines/>
        <c:numFmt formatCode="0%" sourceLinked="1"/>
        <c:tickLblPos val="nextTo"/>
        <c:crossAx val="196001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0618870009669855E-2"/>
          <c:y val="0.9384373250075615"/>
          <c:w val="0.92648142008564682"/>
          <c:h val="4.5840436195152177E-2"/>
        </c:manualLayout>
      </c:layout>
      <c:txPr>
        <a:bodyPr/>
        <a:lstStyle/>
        <a:p>
          <a:pPr>
            <a:defRPr sz="1600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5081754739392095E-2"/>
          <c:y val="3.7860254680441192E-2"/>
          <c:w val="0.80568781071076767"/>
          <c:h val="0.81905731071085397"/>
        </c:manualLayout>
      </c:layout>
      <c:barChart>
        <c:barDir val="col"/>
        <c:grouping val="stacked"/>
        <c:ser>
          <c:idx val="1"/>
          <c:order val="0"/>
          <c:tx>
            <c:strRef>
              <c:f>Лист1!$A$451</c:f>
              <c:strCache>
                <c:ptCount val="1"/>
                <c:pt idx="0">
                  <c:v>жінки</c:v>
                </c:pt>
              </c:strCache>
            </c:strRef>
          </c:tx>
          <c:spPr>
            <a:solidFill>
              <a:srgbClr val="D8B8EA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Лист1!$B$449:$D$449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Лист1!$B$451:$D$451</c:f>
              <c:numCache>
                <c:formatCode>General</c:formatCode>
                <c:ptCount val="3"/>
                <c:pt idx="0">
                  <c:v>42</c:v>
                </c:pt>
                <c:pt idx="1">
                  <c:v>51</c:v>
                </c:pt>
                <c:pt idx="2">
                  <c:v>32</c:v>
                </c:pt>
              </c:numCache>
            </c:numRef>
          </c:val>
        </c:ser>
        <c:ser>
          <c:idx val="0"/>
          <c:order val="1"/>
          <c:tx>
            <c:strRef>
              <c:f>Лист1!$A$450</c:f>
              <c:strCache>
                <c:ptCount val="1"/>
                <c:pt idx="0">
                  <c:v>чоловіки</c:v>
                </c:pt>
              </c:strCache>
            </c:strRef>
          </c:tx>
          <c:spPr>
            <a:solidFill>
              <a:srgbClr val="8C81DB"/>
            </a:solidFill>
          </c:spPr>
          <c:dLbls>
            <c:dLbl>
              <c:idx val="0"/>
              <c:layout>
                <c:manualLayout>
                  <c:x val="1.1004126547455331E-2"/>
                  <c:y val="2.728047740835475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170105456212746E-3"/>
                  <c:y val="5.456095481670945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3360843649702004E-3"/>
                  <c:y val="5.11508951406648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Лист1!$B$449:$D$449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Лист1!$B$450:$D$450</c:f>
              <c:numCache>
                <c:formatCode>General</c:formatCode>
                <c:ptCount val="3"/>
                <c:pt idx="0">
                  <c:v>76</c:v>
                </c:pt>
                <c:pt idx="1">
                  <c:v>87</c:v>
                </c:pt>
                <c:pt idx="2">
                  <c:v>72</c:v>
                </c:pt>
              </c:numCache>
            </c:numRef>
          </c:val>
        </c:ser>
        <c:dLbls/>
        <c:gapWidth val="99"/>
        <c:overlap val="100"/>
        <c:axId val="196512384"/>
        <c:axId val="196522368"/>
      </c:barChart>
      <c:catAx>
        <c:axId val="196512384"/>
        <c:scaling>
          <c:orientation val="minMax"/>
        </c:scaling>
        <c:axPos val="b"/>
        <c:numFmt formatCode="General" sourceLinked="1"/>
        <c:tickLblPos val="nextTo"/>
        <c:crossAx val="196522368"/>
        <c:crosses val="autoZero"/>
        <c:auto val="1"/>
        <c:lblAlgn val="ctr"/>
        <c:lblOffset val="100"/>
      </c:catAx>
      <c:valAx>
        <c:axId val="196522368"/>
        <c:scaling>
          <c:orientation val="minMax"/>
        </c:scaling>
        <c:axPos val="l"/>
        <c:majorGridlines/>
        <c:numFmt formatCode="General" sourceLinked="1"/>
        <c:tickLblPos val="nextTo"/>
        <c:crossAx val="196512384"/>
        <c:crosses val="autoZero"/>
        <c:crossBetween val="between"/>
      </c:valAx>
      <c:spPr>
        <a:solidFill>
          <a:srgbClr val="F0F0F0"/>
        </a:solidFill>
      </c:spPr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8638125788168447"/>
          <c:y val="0.15271534618430355"/>
          <c:w val="0.12528409224090648"/>
          <c:h val="0.4041001205371641"/>
        </c:manualLayout>
      </c:layout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rotY val="4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Лист1!$B$496:$B$497</c:f>
              <c:strCache>
                <c:ptCount val="1"/>
                <c:pt idx="0">
                  <c:v>Рішення ВРЮ Скаргу задоволено</c:v>
                </c:pt>
              </c:strCache>
            </c:strRef>
          </c:tx>
          <c:spPr>
            <a:solidFill>
              <a:srgbClr val="7B9DC7"/>
            </a:solidFill>
          </c:spPr>
          <c:dLbls>
            <c:dLbl>
              <c:idx val="0"/>
              <c:layout>
                <c:manualLayout>
                  <c:x val="-1.7969451931716114E-3"/>
                  <c:y val="0.3469077564399473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289592760180996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5887229281397847E-17"/>
                  <c:y val="0.2232277526395171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4.524886877828034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Лист1!$A$498:$A$501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Лист1!$B$498:$B$501</c:f>
              <c:numCache>
                <c:formatCode>General</c:formatCode>
                <c:ptCount val="4"/>
                <c:pt idx="0">
                  <c:v>20</c:v>
                </c:pt>
                <c:pt idx="1">
                  <c:v>15</c:v>
                </c:pt>
                <c:pt idx="2">
                  <c:v>12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Лист1!$C$496:$C$497</c:f>
              <c:strCache>
                <c:ptCount val="1"/>
                <c:pt idx="0">
                  <c:v>Рішення ВРЮ Скаргу залишено без задоволення</c:v>
                </c:pt>
              </c:strCache>
            </c:strRef>
          </c:tx>
          <c:spPr>
            <a:solidFill>
              <a:srgbClr val="FFFF81"/>
            </a:solidFill>
          </c:spPr>
          <c:dLbls>
            <c:dLbl>
              <c:idx val="0"/>
              <c:layout>
                <c:manualLayout>
                  <c:x val="-1.7969451931716114E-3"/>
                  <c:y val="0.1568627450980392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2564102564102563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969451931716765E-3"/>
                  <c:y val="0.3227752639517351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6.033182503770741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Лист1!$A$498:$A$501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Лист1!$C$498:$C$501</c:f>
              <c:numCache>
                <c:formatCode>General</c:formatCode>
                <c:ptCount val="4"/>
                <c:pt idx="0">
                  <c:v>7</c:v>
                </c:pt>
                <c:pt idx="1">
                  <c:v>14</c:v>
                </c:pt>
                <c:pt idx="2">
                  <c:v>17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Лист1!$D$496:$D$497</c:f>
              <c:strCache>
                <c:ptCount val="1"/>
                <c:pt idx="0">
                  <c:v>Рішення ВАСУ Скаргу задоволено</c:v>
                </c:pt>
              </c:strCache>
            </c:strRef>
          </c:tx>
          <c:spPr>
            <a:solidFill>
              <a:srgbClr val="8AD185"/>
            </a:solidFill>
          </c:spPr>
          <c:dLbls>
            <c:dLbl>
              <c:idx val="0"/>
              <c:layout>
                <c:manualLayout>
                  <c:x val="1.0781671159029661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4.826546003016591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172506738544475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4.524886877828034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Лист1!$A$498:$A$501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Лист1!$D$498:$D$501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Лист1!$E$496:$E$497</c:f>
              <c:strCache>
                <c:ptCount val="1"/>
                <c:pt idx="0">
                  <c:v>Рішення ВАСУ Скаргу залишено без задоволення</c:v>
                </c:pt>
              </c:strCache>
            </c:strRef>
          </c:tx>
          <c:spPr>
            <a:solidFill>
              <a:srgbClr val="F19B83"/>
            </a:solidFill>
          </c:spPr>
          <c:dLbls>
            <c:dLbl>
              <c:idx val="0"/>
              <c:layout>
                <c:manualLayout>
                  <c:x val="3.5938903863432202E-3"/>
                  <c:y val="4.826546003016591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969451931716114E-3"/>
                  <c:y val="0.1176470588235294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172506738544475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4.524886877828034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Лист1!$A$498:$A$501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Лист1!$E$498:$E$501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/>
        <c:shape val="box"/>
        <c:axId val="196473984"/>
        <c:axId val="196475520"/>
        <c:axId val="0"/>
      </c:bar3DChart>
      <c:catAx>
        <c:axId val="196473984"/>
        <c:scaling>
          <c:orientation val="minMax"/>
        </c:scaling>
        <c:axPos val="b"/>
        <c:numFmt formatCode="General" sourceLinked="1"/>
        <c:tickLblPos val="nextTo"/>
        <c:crossAx val="196475520"/>
        <c:crosses val="autoZero"/>
        <c:auto val="1"/>
        <c:lblAlgn val="ctr"/>
        <c:lblOffset val="100"/>
      </c:catAx>
      <c:valAx>
        <c:axId val="196475520"/>
        <c:scaling>
          <c:orientation val="minMax"/>
        </c:scaling>
        <c:axPos val="l"/>
        <c:majorGridlines/>
        <c:numFmt formatCode="General" sourceLinked="1"/>
        <c:tickLblPos val="nextTo"/>
        <c:crossAx val="196473984"/>
        <c:crosses val="autoZero"/>
        <c:crossBetween val="between"/>
      </c:valAx>
      <c:spPr>
        <a:solidFill>
          <a:srgbClr val="F9F9F9"/>
        </a:solidFill>
      </c:spPr>
    </c:plotArea>
    <c:legend>
      <c:legendPos val="b"/>
      <c:layout>
        <c:manualLayout>
          <c:xMode val="edge"/>
          <c:yMode val="edge"/>
          <c:x val="3.9292714449134472E-2"/>
          <c:y val="0.72975025127303772"/>
          <c:w val="0.92385678114051351"/>
          <c:h val="0.26890797452496307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2015</a:t>
            </a:r>
          </a:p>
        </c:rich>
      </c:tx>
      <c:layout/>
    </c:title>
    <c:view3D>
      <c:rotY val="10"/>
      <c:depthPercent val="100"/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Лист1!$A$529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3000"/>
                    <a:satMod val="165000"/>
                  </a:schemeClr>
                </a:gs>
                <a:gs pos="30000">
                  <a:schemeClr val="accent1">
                    <a:shade val="58000"/>
                    <a:satMod val="165000"/>
                  </a:schemeClr>
                </a:gs>
                <a:gs pos="75000">
                  <a:schemeClr val="accent1">
                    <a:shade val="30000"/>
                    <a:satMod val="175000"/>
                  </a:schemeClr>
                </a:gs>
                <a:gs pos="100000">
                  <a:schemeClr val="accent1">
                    <a:shade val="15000"/>
                    <a:satMod val="175000"/>
                  </a:schemeClr>
                </a:gs>
              </a:gsLst>
              <a:path path="circle">
                <a:fillToRect l="5000" t="100000" r="120000" b="10000"/>
              </a:path>
            </a:gradFill>
            <a:ln w="12700" cap="flat" cmpd="sng" algn="ctr">
              <a:solidFill>
                <a:schemeClr val="accent1">
                  <a:shade val="70000"/>
                  <a:satMod val="150000"/>
                </a:schemeClr>
              </a:solidFill>
              <a:prstDash val="solid"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c:spPr>
          <c:dPt>
            <c:idx val="0"/>
          </c:dPt>
          <c:dPt>
            <c:idx val="1"/>
          </c:dPt>
          <c:dPt>
            <c:idx val="2"/>
          </c:dPt>
          <c:dLbls>
            <c:dLbl>
              <c:idx val="0"/>
              <c:layout>
                <c:manualLayout>
                  <c:x val="-0.10365851999575547"/>
                  <c:y val="-3.5842283791300842E-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accent4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3028454799876012"/>
                  <c:y val="-3.5842283791300842E-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accent4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0162599999583886"/>
                  <c:y val="-3.5842283791300842E-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accent4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4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Лист1!$B$527:$D$528</c:f>
              <c:multiLvlStrCache>
                <c:ptCount val="3"/>
                <c:lvl>
                  <c:pt idx="0">
                    <c:v>Скарга розглядається</c:v>
                  </c:pt>
                  <c:pt idx="1">
                    <c:v>Скаргу задоволено</c:v>
                  </c:pt>
                  <c:pt idx="2">
                    <c:v>Скарга розглядається</c:v>
                  </c:pt>
                </c:lvl>
                <c:lvl>
                  <c:pt idx="0">
                    <c:v>Рішення ВРЮ</c:v>
                  </c:pt>
                  <c:pt idx="1">
                    <c:v>Рішення ВАСУ</c:v>
                  </c:pt>
                </c:lvl>
              </c:multiLvlStrCache>
            </c:multiLvlStrRef>
          </c:cat>
          <c:val>
            <c:numRef>
              <c:f>Лист1!$B$529:$D$529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/>
        <c:shape val="box"/>
        <c:axId val="196596096"/>
        <c:axId val="196597632"/>
        <c:axId val="0"/>
      </c:bar3DChart>
      <c:catAx>
        <c:axId val="196596096"/>
        <c:scaling>
          <c:orientation val="minMax"/>
        </c:scaling>
        <c:axPos val="l"/>
        <c:numFmt formatCode="General" sourceLinked="0"/>
        <c:majorTickMark val="none"/>
        <c:tickLblPos val="low"/>
        <c:txPr>
          <a:bodyPr/>
          <a:lstStyle/>
          <a:p>
            <a:pPr>
              <a:defRPr sz="1600" b="1" baseline="0">
                <a:solidFill>
                  <a:schemeClr val="tx1"/>
                </a:solidFill>
              </a:defRPr>
            </a:pPr>
            <a:endParaRPr lang="ru-RU"/>
          </a:p>
        </c:txPr>
        <c:crossAx val="196597632"/>
        <c:crosses val="autoZero"/>
        <c:lblAlgn val="ctr"/>
        <c:lblOffset val="100"/>
      </c:catAx>
      <c:valAx>
        <c:axId val="19659763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chemeClr val="accent4">
                    <a:lumMod val="50000"/>
                  </a:schemeClr>
                </a:solidFill>
              </a:defRPr>
            </a:pPr>
            <a:endParaRPr lang="ru-RU"/>
          </a:p>
        </c:txPr>
        <c:crossAx val="196596096"/>
        <c:crosses val="autoZero"/>
        <c:crossBetween val="between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3161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5209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78617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3958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6512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0662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12347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91302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24302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41275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7280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401252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86252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585875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452334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109410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668301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626836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670097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7528512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9317665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51085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6803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79088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218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694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6466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458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7812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7733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BC485-BE04-4C52-8F61-F69EAA88DB44}" type="datetimeFigureOut">
              <a:rPr lang="uk-UA" smtClean="0"/>
              <a:pPr/>
              <a:t>30.11.2015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EC0CEA-0A17-4701-BF63-EC5BFB53AF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8306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  <p:sldLayoutId id="2147483846" r:id="rId15"/>
    <p:sldLayoutId id="2147483847" r:id="rId16"/>
    <p:sldLayoutId id="214748384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7200800" cy="279616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ДИСЦИПЛІНАРНА ВІДПОВІДАЛЬНІСТЬ СУДДІ</a:t>
            </a:r>
            <a:b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МОВОЮ ЦИФР</a:t>
            </a:r>
            <a:endParaRPr lang="uk-UA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91264" cy="1143000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>
                <a:solidFill>
                  <a:srgbClr val="7030A0"/>
                </a:solidFill>
              </a:rPr>
              <a:t>Судді судів, якої спеціалізації притягаються до дисциплінарної відповідальності частіше?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330824" cy="484632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/>
              <a:t>Загальних судів</a:t>
            </a:r>
          </a:p>
          <a:p>
            <a:pPr marL="514350" indent="-514350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/>
              <a:t>Адміністративних судів</a:t>
            </a:r>
          </a:p>
          <a:p>
            <a:pPr marL="514350" indent="-514350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/>
              <a:t>Господарських судів</a:t>
            </a:r>
            <a:endParaRPr lang="ru-RU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5508531"/>
              </p:ext>
            </p:extLst>
          </p:nvPr>
        </p:nvGraphicFramePr>
        <p:xfrm>
          <a:off x="3851920" y="1417637"/>
          <a:ext cx="4292476" cy="5143500"/>
        </p:xfrm>
        <a:graphic>
          <a:graphicData uri="http://schemas.openxmlformats.org/presentationml/2006/ole">
            <p:oleObj spid="_x0000_s6156" name="Диаграмма" r:id="rId5" imgW="4571989" imgH="5143584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864096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СПЕЦІАЛІЗАЦІЯ СУДУ</a:t>
            </a: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7571184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19256" cy="1143000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Які судді частіше притягаються до дисциплінарної відповідальності за ознакою статі?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84632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Жінки</a:t>
            </a:r>
          </a:p>
          <a:p>
            <a:pPr marL="514350" indent="-514350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Чоловіки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54329700"/>
              </p:ext>
            </p:extLst>
          </p:nvPr>
        </p:nvGraphicFramePr>
        <p:xfrm>
          <a:off x="3563888" y="1328136"/>
          <a:ext cx="4572000" cy="5143500"/>
        </p:xfrm>
        <a:graphic>
          <a:graphicData uri="http://schemas.openxmlformats.org/presentationml/2006/ole">
            <p:oleObj spid="_x0000_s7180" name="Диаграмма" r:id="rId5" imgW="4571989" imgH="5143584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864096"/>
          </a:xfrm>
        </p:spPr>
        <p:txBody>
          <a:bodyPr/>
          <a:lstStyle/>
          <a:p>
            <a:pPr algn="ctr"/>
            <a:r>
              <a:rPr lang="uk-UA" b="1" dirty="0" smtClean="0"/>
              <a:t>СТАТЬ СУДДІ</a:t>
            </a:r>
            <a:endParaRPr lang="uk-UA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24744"/>
          <a:ext cx="8316416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91264" cy="1143000"/>
          </a:xfrm>
        </p:spPr>
        <p:txBody>
          <a:bodyPr>
            <a:noAutofit/>
          </a:bodyPr>
          <a:lstStyle/>
          <a:p>
            <a:pPr algn="just"/>
            <a: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якому порядку частіше </a:t>
            </a:r>
            <a:r>
              <a:rPr lang="uk-UA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оскаржуються</a:t>
            </a:r>
            <a: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рішення ВККСУ?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762872" cy="484632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 судовому порядку (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ВАСУ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 позасудовому порядку (ВРЮ)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73692199"/>
              </p:ext>
            </p:extLst>
          </p:nvPr>
        </p:nvGraphicFramePr>
        <p:xfrm>
          <a:off x="3995936" y="1484784"/>
          <a:ext cx="4572000" cy="5143500"/>
        </p:xfrm>
        <a:graphic>
          <a:graphicData uri="http://schemas.openxmlformats.org/presentationml/2006/ole">
            <p:oleObj spid="_x0000_s8204" name="Диаграмма" r:id="rId5" imgW="4571989" imgH="5143584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pPr algn="ctr"/>
            <a:r>
              <a:rPr lang="uk-UA" b="1" dirty="0" smtClean="0"/>
              <a:t>ОСКАРЖЕННЯ РІШЕНЬ ВККСУ</a:t>
            </a:r>
            <a:endParaRPr lang="uk-UA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9725"/>
          <a:ext cx="8028384" cy="5059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ОСКАРЖЕННЯ РІШЕНЬ ВККСУ</a:t>
            </a:r>
            <a:endParaRPr lang="uk-UA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6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91264" cy="1143000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>
                <a:solidFill>
                  <a:srgbClr val="7030A0"/>
                </a:solidFill>
              </a:rPr>
              <a:t>Оскарження в якому порядку є більш результативним, на Ваш погляд?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906888" cy="484632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/>
              <a:t>В судовому</a:t>
            </a:r>
          </a:p>
          <a:p>
            <a:pPr marL="514350" indent="-514350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/>
              <a:t>В позасудовому</a:t>
            </a:r>
            <a:endParaRPr lang="ru-RU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58306132"/>
              </p:ext>
            </p:extLst>
          </p:nvPr>
        </p:nvGraphicFramePr>
        <p:xfrm>
          <a:off x="3707904" y="1412776"/>
          <a:ext cx="4572000" cy="5143500"/>
        </p:xfrm>
        <a:graphic>
          <a:graphicData uri="http://schemas.openxmlformats.org/presentationml/2006/ole">
            <p:oleObj spid="_x0000_s9227" name="Диаграмма" r:id="rId5" imgW="4571989" imgH="5143584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8800" b="1" smtClean="0">
                <a:solidFill>
                  <a:srgbClr val="7030A0"/>
                </a:solidFill>
              </a:rPr>
              <a:t>  ДЯКУЮ     ЗА </a:t>
            </a:r>
            <a:r>
              <a:rPr lang="uk-UA" sz="8800" b="1" dirty="0" smtClean="0">
                <a:solidFill>
                  <a:srgbClr val="7030A0"/>
                </a:solidFill>
              </a:rPr>
              <a:t>УВАГУ!</a:t>
            </a:r>
            <a:endParaRPr lang="uk-UA" sz="8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340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19256" cy="114300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Яка кількість скарг на дії судді в середньому надходить до ВККСУ за рік?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84632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1-3 тис.</a:t>
            </a:r>
          </a:p>
          <a:p>
            <a:pPr marL="514350" indent="-514350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4-6 тис.</a:t>
            </a:r>
          </a:p>
          <a:p>
            <a:pPr marL="514350" indent="-514350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7-9 тис.</a:t>
            </a:r>
          </a:p>
          <a:p>
            <a:pPr marL="514350" indent="-514350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10 -11 тис.</a:t>
            </a:r>
          </a:p>
          <a:p>
            <a:pPr marL="514350" indent="-514350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12 – 15 тис.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269603"/>
              </p:ext>
            </p:extLst>
          </p:nvPr>
        </p:nvGraphicFramePr>
        <p:xfrm>
          <a:off x="3635896" y="1600200"/>
          <a:ext cx="4572000" cy="5143500"/>
        </p:xfrm>
        <a:graphic>
          <a:graphicData uri="http://schemas.openxmlformats.org/presentationml/2006/ole">
            <p:oleObj spid="_x0000_s1035" name="Диаграмма" r:id="rId5" imgW="4572009" imgH="5143342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ЗАГАЛЬНА КІЛЬКІСТЬ ПЕРВИННИХ СКАРГ</a:t>
            </a:r>
            <a:endParaRPr lang="uk-UA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56585411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47248" cy="1143000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Скільки рішень про притягнення судді до дисциплінарної відповідальності приймається ВККСУ в середньому за рік?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84632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100</a:t>
            </a:r>
          </a:p>
          <a:p>
            <a:pPr marL="514350" indent="-514350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150</a:t>
            </a:r>
          </a:p>
          <a:p>
            <a:pPr marL="514350" indent="-514350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200 – 250</a:t>
            </a:r>
          </a:p>
          <a:p>
            <a:pPr marL="514350" indent="-514350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300 - 400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38875919"/>
              </p:ext>
            </p:extLst>
          </p:nvPr>
        </p:nvGraphicFramePr>
        <p:xfrm>
          <a:off x="3563888" y="1556792"/>
          <a:ext cx="4572000" cy="5143500"/>
        </p:xfrm>
        <a:graphic>
          <a:graphicData uri="http://schemas.openxmlformats.org/presentationml/2006/ole">
            <p:oleObj spid="_x0000_s2060" name="Диаграмма" r:id="rId5" imgW="4571989" imgH="5143584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Рішення про притягнення до дисциплінарної відповідальності</a:t>
            </a:r>
            <a:endParaRPr lang="uk-UA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1571972"/>
              </p:ext>
            </p:extLst>
          </p:nvPr>
        </p:nvGraphicFramePr>
        <p:xfrm>
          <a:off x="395536" y="1412776"/>
          <a:ext cx="8435280" cy="511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Суддівський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стаж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8676456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ВІК СУДДІВ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2685542"/>
              </p:ext>
            </p:extLst>
          </p:nvPr>
        </p:nvGraphicFramePr>
        <p:xfrm>
          <a:off x="0" y="980728"/>
          <a:ext cx="8100392" cy="5475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91264" cy="1354163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Які судді частіше притягаються до дисциплінарної відповідальності за </a:t>
            </a:r>
            <a:r>
              <a:rPr lang="uk-UA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інстанційною</a:t>
            </a: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ознакою?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846320"/>
          </a:xfrm>
        </p:spPr>
        <p:txBody>
          <a:bodyPr>
            <a:normAutofit/>
          </a:bodyPr>
          <a:lstStyle/>
          <a:p>
            <a:pPr marL="514350" indent="-514350" algn="just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Судді першої інстанції</a:t>
            </a:r>
          </a:p>
          <a:p>
            <a:pPr marL="514350" indent="-514350" algn="just">
              <a:spcBef>
                <a:spcPct val="20000"/>
              </a:spcBef>
              <a:buClrTx/>
              <a:buFont typeface="Wingdings 2"/>
              <a:buAutoNum type="arabicPeriod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Судді апеляційної інстанції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12087899"/>
              </p:ext>
            </p:extLst>
          </p:nvPr>
        </p:nvGraphicFramePr>
        <p:xfrm>
          <a:off x="3635896" y="1714500"/>
          <a:ext cx="4572000" cy="5143500"/>
        </p:xfrm>
        <a:graphic>
          <a:graphicData uri="http://schemas.openxmlformats.org/presentationml/2006/ole">
            <p:oleObj spid="_x0000_s5132" name="Диаграмма" r:id="rId5" imgW="4571989" imgH="5143584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uk-UA" dirty="0" smtClean="0"/>
              <a:t>ІНСТАНЦІЙНА ОЗНАКА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7239000" cy="525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08712A908A4149CC94554F0B2C2D1CDA"/>
  <p:tag name="TPVERSION" val="5"/>
  <p:tag name="TPFULLVERSION" val="5.3.1.3337"/>
  <p:tag name="PPTVERSION" val="15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Які судді частіше притягаються до дисциплінарної відповідальності за ознакою статі?[;crlf;]5[;]5[;]5[;]False[;]0[;][;crlf;]1,6[;]2[;]0,489897948556636[;]0,24[;crlf;]2[;]0[;]Жінки1[;]Жінки[;][;crlf;]3[;]0[;]Чоловіки 2[;]Чоловіки [;]"/>
  <p:tag name="HASRESULTS" val="False"/>
  <p:tag name="TPQUESTIONXML" val="﻿&lt;?xml version=&quot;1.0&quot; encoding=&quot;utf-8&quot;?&gt;&#10;&lt;questionlist&gt;&#10;    &lt;properties&gt;&#10;        &lt;guid&gt;8DCC2A70E09C4994B0E7E6D18F3BFE6F&lt;/guid&gt;&#10;        &lt;description /&gt;&#10;        &lt;date&gt;11/28/2015 10:46:5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F2D1ACDA0124174AFB5A8731AD50466&lt;/guid&gt;&#10;            &lt;repollguid&gt;1540AF802412443496C4638CCA0E2902&lt;/repollguid&gt;&#10;            &lt;sourceid&gt;303BB326D2EC49F499DF130D5A5FA7B5&lt;/sourceid&gt;&#10;            &lt;questiontext&gt;Які судді частіше притягаються до дисциплінарної відповідальності за ознакою статі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B4E1561FD1B14FBFBD9E7331DD91E3F2&lt;/guid&gt;&#10;                    &lt;answertext&gt;Жінки&lt;/answertext&gt;&#10;                    &lt;valuetype&gt;0&lt;/valuetype&gt;&#10;                &lt;/answer&gt;&#10;                &lt;answer&gt;&#10;                    &lt;guid&gt;6A6E0E848FF84302930EFC8DD2E31691&lt;/guid&gt;&#10;                    &lt;answertext&gt;Чоловіки 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У якому порядку частіше оскаржуються рішення ВККСУ?[;crlf;]5[;]5[;]5[;]False[;]0[;][;crlf;]1,2[;]1[;]0,4[;]0,16[;crlf;]4[;]0[;]В судовому порядку (ВАСУ)1[;]В судовому порядку (ВАСУ)[;][;crlf;]1[;]0[;]В адміністративному порядку (ВРЮ)2[;]В адміністративному порядку (ВРЮ)[;]"/>
  <p:tag name="HASRESULTS" val="False"/>
  <p:tag name="TPQUESTIONXML" val="﻿&lt;?xml version=&quot;1.0&quot; encoding=&quot;utf-8&quot;?&gt;&#10;&lt;questionlist&gt;&#10;    &lt;properties&gt;&#10;        &lt;guid&gt;1229D042AC2E4CC098A65CD66289C65B&lt;/guid&gt;&#10;        &lt;description /&gt;&#10;        &lt;date&gt;11/28/2015 10:50:3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BB75EB686884CAC95D061229933EE4B&lt;/guid&gt;&#10;            &lt;repollguid&gt;711F3DFB9FD840FC91CC29A3119FFDC5&lt;/repollguid&gt;&#10;            &lt;sourceid&gt;93F94095205341EE87E78589BD60BF04&lt;/sourceid&gt;&#10;            &lt;questiontext&gt;У якому порядку частіше оскаржуються рішення ВККСУ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A3BB7654800245C68126F46F2A481190&lt;/guid&gt;&#10;                    &lt;answertext&gt;В судовому порядку (ВАСУ)&lt;/answertext&gt;&#10;                    &lt;valuetype&gt;0&lt;/valuetype&gt;&#10;                &lt;/answer&gt;&#10;                &lt;answer&gt;&#10;                    &lt;guid&gt;A871CFF09A2C46629D959D88D1DA5249&lt;/guid&gt;&#10;                    &lt;answertext&gt;В позасудовому порядку (ВРЮ)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Оскарження в якому порядку є більш результативним, на Ваш погляд?[;crlf;]2[;]5[;]2[;]False[;]0[;][;crlf;]1,5[;]1,5[;]0,5[;]0,25[;crlf;]1[;]0[;]В судовому1[;]В судовому[;][;crlf;]1[;]0[;]В позасудовому2[;]В позасудовому[;]"/>
  <p:tag name="HASRESULTS" val="False"/>
  <p:tag name="TPQUESTIONXML" val="﻿&lt;?xml version=&quot;1.0&quot; encoding=&quot;utf-8&quot;?&gt;&#10;&lt;questionlist&gt;&#10;    &lt;properties&gt;&#10;        &lt;guid&gt;E694816226304BCE82F1F8716793AACF&lt;/guid&gt;&#10;        &lt;description /&gt;&#10;        &lt;date&gt;11/28/2015 10:52:2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493F27554B3449789F5C54341D298CD&lt;/guid&gt;&#10;            &lt;repollguid&gt;224FED2798A04136A5BFD228B0400F9D&lt;/repollguid&gt;&#10;            &lt;sourceid&gt;1D8D9AEF11EA4B3B80AA2D79B6FB8B7F&lt;/sourceid&gt;&#10;            &lt;questiontext&gt;Оскарження в якому порядку є більш результативним, на Ваш погляд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0C78104005BD467DBF3BEEB49EA777CB&lt;/guid&gt;&#10;                    &lt;answertext&gt;В судовому&lt;/answertext&gt;&#10;                    &lt;valuetype&gt;0&lt;/valuetype&gt;&#10;                &lt;/answer&gt;&#10;                &lt;answer&gt;&#10;                    &lt;guid&gt;E860B62A45A545D299E731BA81CC9412&lt;/guid&gt;&#10;                    &lt;answertext&gt;В позасудовому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F02A4545E454AC9B26C480BB27B0F6B&lt;/guid&gt;&#10;        &lt;description /&gt;&#10;        &lt;date&gt;11/28/2015 10:29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7342D6BA51749079803CC8228BF3687&lt;/guid&gt;&#10;            &lt;repollguid&gt;C88854007AFE4CD19341C200D74325B0&lt;/repollguid&gt;&#10;            &lt;sourceid&gt;27B5B274D1864618A2B9F5CF6C728622&lt;/sourceid&gt;&#10;            &lt;questiontext&gt;Яка кількість скарг на дії судді в середньому надходить до ВККСУ за рік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3DC1056EE9B249D6B2958CADC93E6296&lt;/guid&gt;&#10;                    &lt;answertext&gt;1-3 тис.&lt;/answertext&gt;&#10;                    &lt;valuetype&gt;0&lt;/valuetype&gt;&#10;                &lt;/answer&gt;&#10;                &lt;answer&gt;&#10;                    &lt;guid&gt;891113EB4A8A4244B7C2C4D46ABDF2B2&lt;/guid&gt;&#10;                    &lt;answertext&gt;4-6 тис.&lt;/answertext&gt;&#10;                    &lt;valuetype&gt;0&lt;/valuetype&gt;&#10;                &lt;/answer&gt;&#10;                &lt;answer&gt;&#10;                    &lt;guid&gt;9EE6A093C54F414693769A3B226BD83E&lt;/guid&gt;&#10;                    &lt;answertext&gt;7-9 тис.&lt;/answertext&gt;&#10;                    &lt;valuetype&gt;0&lt;/valuetype&gt;&#10;                &lt;/answer&gt;&#10;                &lt;answer&gt;&#10;                    &lt;guid&gt;22768476696E4A1B86FFCDC4A98EA18E&lt;/guid&gt;&#10;                    &lt;answertext&gt;10 -11 тис.&lt;/answertext&gt;&#10;                    &lt;valuetype&gt;0&lt;/valuetype&gt;&#10;                &lt;/answer&gt;&#10;                &lt;answer&gt;&#10;                    &lt;guid&gt;32D0CBC9FAFB4CEAA76C6FD6458FB40E&lt;/guid&gt;&#10;                    &lt;answertext&gt;12 – 15 тис.&lt;/answertext&gt;&#10;                    &lt;valuetype&gt;0&lt;/valuetype&gt;&#10;                &lt;/answer&gt;&#10;            &lt;/answers&gt;&#10;        &lt;/multichoice&gt;&#10;    &lt;/questions&gt;&#10;&lt;/questionlist&gt;"/>
  <p:tag name="RESULTS" val="Яка кількість скарг на дії судді в середньому надходить до ВККСУ за рік?[;crlf;]4[;]4[;]4[;]False[;]0[;][;crlf;]3,25[;]3[;]0,433012701892219[;]0,1875[;crlf;]0[;]0[;]1-3 тис.1[;]1-3 тис.[;][;crlf;]0[;]0[;]4-6 тис.2[;]4-6 тис.[;][;crlf;]3[;]0[;]7-9 тис.3[;]7-9 тис.[;][;crlf;]1[;]0[;]10 -11 тис.4[;]10 -11 тис.[;][;crlf;]0[;]0[;]12 – 15 тис.5[;]12 – 15 тис.[;]"/>
  <p:tag name="HASRESULTS" val="False"/>
  <p:tag name="LIVECHARTING" val="False"/>
  <p:tag name="AUTOOPENPOLL" val="True"/>
  <p:tag name="AUTOFORMATCHAR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8966FE7609344035A899B42821D9C364&lt;/guid&gt;&#10;        &lt;description /&gt;&#10;        &lt;date&gt;11/28/2015 10:34:0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E94780484C44550BCF359AA019E3A6C&lt;/guid&gt;&#10;            &lt;repollguid&gt;D1CF81AFCA6644FEB5A25BEFA467D6E2&lt;/repollguid&gt;&#10;            &lt;sourceid&gt;7D1C42EFFE5C4A08B742A6A321C54524&lt;/sourceid&gt;&#10;            &lt;questiontext&gt;Скільки рішень про притягнення судді до дисциплінарної відповідальності приймається ВККСУ в середньому за рік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2103BC05E8AF494AB1D10B986730E5B2&lt;/guid&gt;&#10;                    &lt;answertext&gt;100&lt;/answertext&gt;&#10;                    &lt;valuetype&gt;0&lt;/valuetype&gt;&#10;                &lt;/answer&gt;&#10;                &lt;answer&gt;&#10;                    &lt;guid&gt;5A6663D3CA774D7EA637C54E5B95E0C8&lt;/guid&gt;&#10;                    &lt;answertext&gt;150&lt;/answertext&gt;&#10;                    &lt;valuetype&gt;0&lt;/valuetype&gt;&#10;                &lt;/answer&gt;&#10;                &lt;answer&gt;&#10;                    &lt;guid&gt;4B242EE26ABC46FC96566A6A489AC4E2&lt;/guid&gt;&#10;                    &lt;answertext&gt;200 – 250&lt;/answertext&gt;&#10;                    &lt;valuetype&gt;0&lt;/valuetype&gt;&#10;                &lt;/answer&gt;&#10;                &lt;answer&gt;&#10;                    &lt;guid&gt;AE41717659BD4DFE87DC5182A2CC9AA1&lt;/guid&gt;&#10;                    &lt;answertext&gt;300 - 400&lt;/answertext&gt;&#10;                    &lt;valuetype&gt;0&lt;/valuetype&gt;&#10;                &lt;/answer&gt;&#10;            &lt;/answers&gt;&#10;        &lt;/multichoice&gt;&#10;    &lt;/questions&gt;&#10;&lt;/questionlist&gt;"/>
  <p:tag name="RESULTS" val="Скільки рішень про притягнення судді до дисциплінарної відповідальності приймається ВККСУ в середньому за рік?[;crlf;]4[;]4[;]4[;]False[;]0[;][;crlf;]2,5[;]2,5[;]0,5[;]0,25[;crlf;]0[;]0[;]1001[;]100[;][;crlf;]2[;]0[;]1502[;]150[;][;crlf;]2[;]0[;]200 – 2503[;]200 – 250[;][;crlf;]0[;]0[;]300 - 4004[;]300 - 400[;]"/>
  <p:tag name="HASRESULTS" val="False"/>
  <p:tag name="LIVECHARTING" val="False"/>
  <p:tag name="AUTOOPENPOLL" val="True"/>
  <p:tag name="AUTOFORMATCHART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Які судді частіше притягаються до дисциплінарної відповідальності за інстанційною ознакою?[;crlf;]4[;]4[;]4[;]False[;]0[;][;crlf;]1[;]1[;]0[;]0[;crlf;]4[;]0[;]Судді першої інстанції1[;]Судді першої інстанції[;][;crlf;]0[;]0[;]Судді апеляційної інстанції2[;]Судді апеляційної інстанції[;]"/>
  <p:tag name="TPQUESTIONXML" val="﻿&lt;?xml version=&quot;1.0&quot; encoding=&quot;utf-8&quot;?&gt;&#10;&lt;questionlist&gt;&#10;    &lt;properties&gt;&#10;        &lt;guid&gt;C4DD8EB8438B48A9AE4545A2F48C3B19&lt;/guid&gt;&#10;        &lt;description /&gt;&#10;        &lt;date&gt;11/28/2015 10:42:1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57D84D29C50416C927BA437AF78C775&lt;/guid&gt;&#10;            &lt;repollguid&gt;83BB8EC1474B447284B5428EE816C09D&lt;/repollguid&gt;&#10;            &lt;sourceid&gt;1E0DE4540F6445DD98E430BC94C625A8&lt;/sourceid&gt;&#10;            &lt;questiontext&gt;Які судді частіше притягаються до дисциплінарної відповідальності за інстанційною ознакою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ACCD52628DD34F6CA7D2E12244BC6CEE&lt;/guid&gt;&#10;                    &lt;answertext&gt;Судді першої інстанції&lt;/answertext&gt;&#10;                    &lt;valuetype&gt;0&lt;/valuetype&gt;&#10;                &lt;/answer&gt;&#10;                &lt;answer&gt;&#10;                    &lt;guid&gt;6EA36A860CDB40F0A2F1B839BEDC156B&lt;/guid&gt;&#10;                    &lt;answertext&gt;Судді апеляційної інстанції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  <p:tag name="LIVECHARTING" val="False"/>
  <p:tag name="AUTOOPENPOLL" val="True"/>
  <p:tag name="AUTOFORMATCHART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Судді судів, якої спеціалізації притягаються до дисциплінарної відповідальності частіше?[;crlf;]5[;]5[;]5[;]False[;]0[;][;crlf;]1,2[;]1[;]0,4[;]0,16[;crlf;]4[;]0[;]Загальних судів1[;]Загальних судів[;][;crlf;]1[;]0[;]Адміністративних судів2[;]Адміністративних судів[;][;crlf;]0[;]0[;]Господарських судів3[;]Господарських судів[;]"/>
  <p:tag name="TPQUESTIONXML" val="﻿&lt;?xml version=&quot;1.0&quot; encoding=&quot;utf-8&quot;?&gt;&#10;&lt;questionlist&gt;&#10;    &lt;properties&gt;&#10;        &lt;guid&gt;0C5B75015EA046908D6880763DAC5C37&lt;/guid&gt;&#10;        &lt;description /&gt;&#10;        &lt;date&gt;11/28/2015 10:44:5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83407575E574818BBFF240BE050F560&lt;/guid&gt;&#10;            &lt;repollguid&gt;362D9BB4D29D463FA8ACADEA0E81D84F&lt;/repollguid&gt;&#10;            &lt;sourceid&gt;DDEC3DBC4E884A0FAB9020C27457C495&lt;/sourceid&gt;&#10;            &lt;questiontext&gt;Судді судів, якої спеціалізації притягаються до дисциплінарної відповідальності частіше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2964B675A7B24DC882C39D221731E8C9&lt;/guid&gt;&#10;                    &lt;answertext&gt;Загальних судів&lt;/answertext&gt;&#10;                    &lt;valuetype&gt;0&lt;/valuetype&gt;&#10;                &lt;/answer&gt;&#10;                &lt;answer&gt;&#10;                    &lt;guid&gt;AD1730806BFF4A229FC1E51298446DEC&lt;/guid&gt;&#10;                    &lt;answertext&gt;Адміністративних судів&lt;/answertext&gt;&#10;                    &lt;valuetype&gt;0&lt;/valuetype&gt;&#10;                &lt;/answer&gt;&#10;                &lt;answer&gt;&#10;                    &lt;guid&gt;EAD70479441240E2A7DB035A0FA8FC1E&lt;/guid&gt;&#10;                    &lt;answertext&gt;Господарських судів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  <p:tag name="LIVECHARTING" val="False"/>
  <p:tag name="AUTOOPENPOLL" val="True"/>
  <p:tag name="AUTOFORMATCHART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390</TotalTime>
  <Words>213</Words>
  <Application>Microsoft Office PowerPoint</Application>
  <PresentationFormat>Экран (4:3)</PresentationFormat>
  <Paragraphs>78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HDOfficeLightV0</vt:lpstr>
      <vt:lpstr>Грань</vt:lpstr>
      <vt:lpstr>Диаграмма Microsoft Graph</vt:lpstr>
      <vt:lpstr>Диаграмма</vt:lpstr>
      <vt:lpstr>ДИСЦИПЛІНАРНА ВІДПОВІДАЛЬНІСТЬ СУДДІ МОВОЮ ЦИФР</vt:lpstr>
      <vt:lpstr>Яка кількість скарг на дії судді в середньому надходить до ВККСУ за рік?</vt:lpstr>
      <vt:lpstr>ЗАГАЛЬНА КІЛЬКІСТЬ ПЕРВИННИХ СКАРГ</vt:lpstr>
      <vt:lpstr>Скільки рішень про притягнення судді до дисциплінарної відповідальності приймається ВККСУ в середньому за рік?</vt:lpstr>
      <vt:lpstr>Рішення про притягнення до дисциплінарної відповідальності</vt:lpstr>
      <vt:lpstr>Суддівський стаж</vt:lpstr>
      <vt:lpstr>ВІК СУДДІВ</vt:lpstr>
      <vt:lpstr>Які судді частіше притягаються до дисциплінарної відповідальності за інстанційною ознакою?</vt:lpstr>
      <vt:lpstr>ІНСТАНЦІЙНА ОЗНАКА</vt:lpstr>
      <vt:lpstr>Судді судів, якої спеціалізації притягаються до дисциплінарної відповідальності частіше?</vt:lpstr>
      <vt:lpstr>СПЕЦІАЛІЗАЦІЯ СУДУ</vt:lpstr>
      <vt:lpstr>Які судді частіше притягаються до дисциплінарної відповідальності за ознакою статі?</vt:lpstr>
      <vt:lpstr>СТАТЬ СУДДІ</vt:lpstr>
      <vt:lpstr>У якому порядку частіше оскаржуються рішення ВККСУ?</vt:lpstr>
      <vt:lpstr>ОСКАРЖЕННЯ РІШЕНЬ ВККСУ</vt:lpstr>
      <vt:lpstr>ОСКАРЖЕННЯ РІШЕНЬ ВККСУ</vt:lpstr>
      <vt:lpstr>Оскарження в якому порядку є більш результативним, на Ваш погляд?</vt:lpstr>
      <vt:lpstr>  ДЯКУЮ     ЗА УВАГУ!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ДИСЦИПЛІНАРНА ВІДПОВІДАЛЬНІСТЬ СУДДІ МОВОЮ ЦИФР</dc:title>
  <dc:creator>samofalmm</dc:creator>
  <cp:lastModifiedBy>1</cp:lastModifiedBy>
  <cp:revision>38</cp:revision>
  <dcterms:created xsi:type="dcterms:W3CDTF">2015-11-25T13:06:03Z</dcterms:created>
  <dcterms:modified xsi:type="dcterms:W3CDTF">2015-11-30T16:48:13Z</dcterms:modified>
</cp:coreProperties>
</file>